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Average"/>
      <p:regular r:id="rId24"/>
    </p:embeddedFont>
    <p:embeddedFont>
      <p:font typeface="Lexend"/>
      <p:regular r:id="rId25"/>
      <p:bold r:id="rId26"/>
    </p:embeddedFont>
    <p:embeddedFont>
      <p:font typeface="Oswald"/>
      <p:regular r:id="rId27"/>
      <p:bold r:id="rId28"/>
    </p:embeddedFont>
    <p:embeddedFont>
      <p:font typeface="Comfortaa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Average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exend-bold.fntdata"/><Relationship Id="rId25" Type="http://schemas.openxmlformats.org/officeDocument/2006/relationships/font" Target="fonts/Lexend-regular.fntdata"/><Relationship Id="rId28" Type="http://schemas.openxmlformats.org/officeDocument/2006/relationships/font" Target="fonts/Oswald-bold.fntdata"/><Relationship Id="rId27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omforta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Comfortaa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224ce9f34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224ce9f34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445a3495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445a3495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2a7fa1e5e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2a7fa1e5e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224ce9f34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224ce9f34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d6b81f049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d6b81f04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28cc8dfa6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28cc8dfa6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bca394b4cc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bca394b4cc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280257d2f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280257d2f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090b34bfc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090b34bfc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ca556a569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ca556a569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ca556a569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ca556a569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bca394b4cc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bca394b4cc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09a26eb00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09a26eb00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2000">
        <p14:prism dir="l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hyperlink" Target="http://drive.google.com/file/d/1O7-jhMkfuC6e-v5dqHl9tK5SQAE1wmv2/view" TargetMode="External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Relationship Id="rId4" Type="http://schemas.openxmlformats.org/officeDocument/2006/relationships/image" Target="../media/image21.jpg"/><Relationship Id="rId9" Type="http://schemas.openxmlformats.org/officeDocument/2006/relationships/image" Target="../media/image23.jpg"/><Relationship Id="rId5" Type="http://schemas.openxmlformats.org/officeDocument/2006/relationships/image" Target="../media/image27.jpg"/><Relationship Id="rId6" Type="http://schemas.openxmlformats.org/officeDocument/2006/relationships/image" Target="../media/image22.jpg"/><Relationship Id="rId7" Type="http://schemas.openxmlformats.org/officeDocument/2006/relationships/image" Target="../media/image14.jpg"/><Relationship Id="rId8" Type="http://schemas.openxmlformats.org/officeDocument/2006/relationships/image" Target="../media/image3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Relationship Id="rId4" Type="http://schemas.openxmlformats.org/officeDocument/2006/relationships/image" Target="../media/image30.jpg"/><Relationship Id="rId5" Type="http://schemas.openxmlformats.org/officeDocument/2006/relationships/image" Target="../media/image32.jpg"/><Relationship Id="rId6" Type="http://schemas.openxmlformats.org/officeDocument/2006/relationships/image" Target="../media/image35.jpg"/><Relationship Id="rId7" Type="http://schemas.openxmlformats.org/officeDocument/2006/relationships/image" Target="../media/image3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jpg"/><Relationship Id="rId4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Relationship Id="rId4" Type="http://schemas.openxmlformats.org/officeDocument/2006/relationships/image" Target="../media/image28.jpg"/><Relationship Id="rId5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Relationship Id="rId4" Type="http://schemas.openxmlformats.org/officeDocument/2006/relationships/image" Target="../media/image9.jpg"/><Relationship Id="rId5" Type="http://schemas.openxmlformats.org/officeDocument/2006/relationships/image" Target="../media/image12.jpg"/><Relationship Id="rId6" Type="http://schemas.openxmlformats.org/officeDocument/2006/relationships/image" Target="../media/image25.jpg"/><Relationship Id="rId7" Type="http://schemas.openxmlformats.org/officeDocument/2006/relationships/image" Target="../media/image7.jpg"/><Relationship Id="rId8" Type="http://schemas.openxmlformats.org/officeDocument/2006/relationships/image" Target="../media/image1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jpg"/><Relationship Id="rId4" Type="http://schemas.openxmlformats.org/officeDocument/2006/relationships/image" Target="../media/image10.jpg"/><Relationship Id="rId5" Type="http://schemas.openxmlformats.org/officeDocument/2006/relationships/image" Target="../media/image8.jpg"/><Relationship Id="rId6" Type="http://schemas.openxmlformats.org/officeDocument/2006/relationships/image" Target="../media/image18.jpg"/><Relationship Id="rId7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B3B3B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11700" y="780975"/>
            <a:ext cx="8520600" cy="15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44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44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44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ca" sz="3111">
                <a:solidFill>
                  <a:srgbClr val="6AA84F"/>
                </a:solidFill>
                <a:latin typeface="Comfortaa"/>
                <a:ea typeface="Comfortaa"/>
                <a:cs typeface="Comfortaa"/>
                <a:sym typeface="Comfortaa"/>
              </a:rPr>
              <a:t>T</a:t>
            </a:r>
            <a:r>
              <a:rPr b="1" lang="ca" sz="3111">
                <a:solidFill>
                  <a:srgbClr val="6AA84F"/>
                </a:solidFill>
                <a:latin typeface="Comfortaa"/>
                <a:ea typeface="Comfortaa"/>
                <a:cs typeface="Comfortaa"/>
                <a:sym typeface="Comfortaa"/>
              </a:rPr>
              <a:t>reball fi de Grau</a:t>
            </a:r>
            <a:endParaRPr b="1" sz="3111">
              <a:solidFill>
                <a:srgbClr val="6AA84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3111">
                <a:solidFill>
                  <a:srgbClr val="6AA84F"/>
                </a:solidFill>
                <a:latin typeface="Comfortaa"/>
                <a:ea typeface="Comfortaa"/>
                <a:cs typeface="Comfortaa"/>
                <a:sym typeface="Comfortaa"/>
              </a:rPr>
              <a:t>Projecte de Sistemes Telecomunicacions i Informàtica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241350" y="4500750"/>
            <a:ext cx="86613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i="1" lang="ca" sz="2000">
                <a:solidFill>
                  <a:srgbClr val="6AA84F"/>
                </a:solidFill>
                <a:latin typeface="Lexend"/>
                <a:ea typeface="Lexend"/>
                <a:cs typeface="Lexend"/>
                <a:sym typeface="Lexend"/>
              </a:rPr>
              <a:t>Institut Anna Gironella de Mundet</a:t>
            </a:r>
            <a:r>
              <a:rPr b="1" i="1" lang="ca" sz="2000">
                <a:solidFill>
                  <a:srgbClr val="6AA84F"/>
                </a:solidFill>
                <a:latin typeface="Comfortaa"/>
                <a:ea typeface="Comfortaa"/>
                <a:cs typeface="Comfortaa"/>
                <a:sym typeface="Comfortaa"/>
              </a:rPr>
              <a:t>                              </a:t>
            </a:r>
            <a:r>
              <a:rPr lang="ca" sz="1300">
                <a:solidFill>
                  <a:srgbClr val="6AA84F"/>
                </a:solidFill>
                <a:latin typeface="Lexend"/>
                <a:ea typeface="Lexend"/>
                <a:cs typeface="Lexend"/>
                <a:sym typeface="Lexend"/>
              </a:rPr>
              <a:t>Manuel P. Sabio Delgado</a:t>
            </a:r>
            <a:endParaRPr sz="1300">
              <a:solidFill>
                <a:srgbClr val="6AA8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275" y="343900"/>
            <a:ext cx="1095624" cy="82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4150" y="2571750"/>
            <a:ext cx="1842775" cy="16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 title="MÚSICA PARA LEER 15 MINUTOS_el3GKF4R8TQ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42324" y="32800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/>
          <p:nvPr>
            <p:ph idx="12" type="sldNum"/>
          </p:nvPr>
        </p:nvSpPr>
        <p:spPr>
          <a:xfrm>
            <a:off x="8686800" y="4889328"/>
            <a:ext cx="457200" cy="254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6FFEA"/>
            </a:gs>
            <a:gs pos="100000">
              <a:srgbClr val="2AF9C9"/>
            </a:gs>
          </a:gsLst>
          <a:lin ang="5400012" scaled="0"/>
        </a:gra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2"/>
          <p:cNvPicPr preferRelativeResize="0"/>
          <p:nvPr/>
        </p:nvPicPr>
        <p:blipFill rotWithShape="1">
          <a:blip r:embed="rId3">
            <a:alphaModFix/>
          </a:blip>
          <a:srcRect b="0" l="38749" r="31340" t="40652"/>
          <a:stretch/>
        </p:blipFill>
        <p:spPr>
          <a:xfrm>
            <a:off x="3069173" y="991850"/>
            <a:ext cx="1180200" cy="1874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7" name="Google Shape;137;p22"/>
          <p:cNvPicPr preferRelativeResize="0"/>
          <p:nvPr/>
        </p:nvPicPr>
        <p:blipFill rotWithShape="1">
          <a:blip r:embed="rId4">
            <a:alphaModFix/>
          </a:blip>
          <a:srcRect b="9847" l="30995" r="46830" t="58938"/>
          <a:stretch/>
        </p:blipFill>
        <p:spPr>
          <a:xfrm>
            <a:off x="4276775" y="991770"/>
            <a:ext cx="1235100" cy="1874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8" name="Google Shape;138;p22"/>
          <p:cNvSpPr txBox="1"/>
          <p:nvPr/>
        </p:nvSpPr>
        <p:spPr>
          <a:xfrm>
            <a:off x="2303975" y="-74425"/>
            <a:ext cx="396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4000">
                <a:latin typeface="Montserrat"/>
                <a:ea typeface="Montserrat"/>
                <a:cs typeface="Montserrat"/>
                <a:sym typeface="Montserrat"/>
              </a:rPr>
              <a:t>SENSORES</a:t>
            </a:r>
            <a:r>
              <a:rPr b="1" lang="ca" sz="4200"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b="1" sz="4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116900" y="629300"/>
            <a:ext cx="1484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500">
                <a:latin typeface="Montserrat"/>
                <a:ea typeface="Montserrat"/>
                <a:cs typeface="Montserrat"/>
                <a:sym typeface="Montserrat"/>
              </a:rPr>
              <a:t>Volumétric</a:t>
            </a:r>
            <a:r>
              <a:rPr b="1" lang="ca" sz="1600">
                <a:latin typeface="Montserrat"/>
                <a:ea typeface="Montserrat"/>
                <a:cs typeface="Montserrat"/>
                <a:sym typeface="Montserrat"/>
              </a:rPr>
              <a:t>o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1816988" y="2670750"/>
            <a:ext cx="85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500">
                <a:latin typeface="Montserrat"/>
                <a:ea typeface="Montserrat"/>
                <a:cs typeface="Montserrat"/>
                <a:sym typeface="Montserrat"/>
              </a:rPr>
              <a:t>Llama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6769650" y="345275"/>
            <a:ext cx="148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500">
                <a:latin typeface="Montserrat"/>
                <a:ea typeface="Montserrat"/>
                <a:cs typeface="Montserrat"/>
                <a:sym typeface="Montserrat"/>
              </a:rPr>
              <a:t>Temperatura 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500">
                <a:latin typeface="Montserrat"/>
                <a:ea typeface="Montserrat"/>
                <a:cs typeface="Montserrat"/>
                <a:sym typeface="Montserrat"/>
              </a:rPr>
              <a:t>  Humedad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3629263" y="601163"/>
            <a:ext cx="155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500">
                <a:latin typeface="Montserrat"/>
                <a:ea typeface="Montserrat"/>
                <a:cs typeface="Montserrat"/>
                <a:sym typeface="Montserrat"/>
              </a:rPr>
              <a:t>Inundación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6119875" y="2901750"/>
            <a:ext cx="97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4" name="Google Shape;144;p22"/>
          <p:cNvPicPr preferRelativeResize="0"/>
          <p:nvPr/>
        </p:nvPicPr>
        <p:blipFill rotWithShape="1">
          <a:blip r:embed="rId5">
            <a:alphaModFix/>
          </a:blip>
          <a:srcRect b="20541" l="25664" r="37502" t="24401"/>
          <a:stretch/>
        </p:blipFill>
        <p:spPr>
          <a:xfrm>
            <a:off x="3832525" y="3575788"/>
            <a:ext cx="1146900" cy="1484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45" name="Google Shape;145;p22"/>
          <p:cNvCxnSpPr/>
          <p:nvPr/>
        </p:nvCxnSpPr>
        <p:spPr>
          <a:xfrm flipH="1" rot="10800000">
            <a:off x="4014425" y="1864138"/>
            <a:ext cx="545700" cy="403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8595300" y="4790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9</a:t>
            </a:r>
            <a:endParaRPr b="1"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7" name="Google Shape;147;p22"/>
          <p:cNvPicPr preferRelativeResize="0"/>
          <p:nvPr/>
        </p:nvPicPr>
        <p:blipFill rotWithShape="1">
          <a:blip r:embed="rId6">
            <a:alphaModFix/>
          </a:blip>
          <a:srcRect b="27640" l="47092" r="13371" t="15695"/>
          <a:stretch/>
        </p:blipFill>
        <p:spPr>
          <a:xfrm>
            <a:off x="6972950" y="959224"/>
            <a:ext cx="1095900" cy="1939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8" name="Google Shape;148;p22"/>
          <p:cNvSpPr txBox="1"/>
          <p:nvPr/>
        </p:nvSpPr>
        <p:spPr>
          <a:xfrm>
            <a:off x="6664369" y="3066825"/>
            <a:ext cx="934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500">
                <a:latin typeface="Montserrat"/>
                <a:ea typeface="Montserrat"/>
                <a:cs typeface="Montserrat"/>
                <a:sym typeface="Montserrat"/>
              </a:rPr>
              <a:t>Puerta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3697963" y="3160300"/>
            <a:ext cx="1484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500">
                <a:latin typeface="Montserrat"/>
                <a:ea typeface="Montserrat"/>
                <a:cs typeface="Montserrat"/>
                <a:sym typeface="Montserrat"/>
              </a:rPr>
              <a:t>Emergencia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 rotWithShape="1">
          <a:blip r:embed="rId7">
            <a:alphaModFix/>
          </a:blip>
          <a:srcRect b="14158" l="17712" r="21773" t="8388"/>
          <a:stretch/>
        </p:blipFill>
        <p:spPr>
          <a:xfrm>
            <a:off x="1664875" y="3278050"/>
            <a:ext cx="1095900" cy="1727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1" name="Google Shape;151;p22"/>
          <p:cNvPicPr preferRelativeResize="0"/>
          <p:nvPr/>
        </p:nvPicPr>
        <p:blipFill rotWithShape="1">
          <a:blip r:embed="rId8">
            <a:alphaModFix/>
          </a:blip>
          <a:srcRect b="12546" l="18173" r="30298" t="16289"/>
          <a:stretch/>
        </p:blipFill>
        <p:spPr>
          <a:xfrm>
            <a:off x="6645175" y="3482324"/>
            <a:ext cx="973200" cy="1533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2" name="Google Shape;152;p22"/>
          <p:cNvPicPr preferRelativeResize="0"/>
          <p:nvPr/>
        </p:nvPicPr>
        <p:blipFill rotWithShape="1">
          <a:blip r:embed="rId9">
            <a:alphaModFix/>
          </a:blip>
          <a:srcRect b="12950" l="5228" r="18990" t="14174"/>
          <a:stretch/>
        </p:blipFill>
        <p:spPr>
          <a:xfrm>
            <a:off x="116900" y="1034451"/>
            <a:ext cx="1484700" cy="1903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1500">
        <p14:prism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6FFEA"/>
            </a:gs>
            <a:gs pos="100000">
              <a:srgbClr val="2AF9C9"/>
            </a:gs>
          </a:gsLst>
          <a:lin ang="5400012" scaled="0"/>
        </a:gra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23"/>
          <p:cNvSpPr txBox="1"/>
          <p:nvPr/>
        </p:nvSpPr>
        <p:spPr>
          <a:xfrm>
            <a:off x="514300" y="2571750"/>
            <a:ext cx="2418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500">
                <a:latin typeface="Montserrat"/>
                <a:ea typeface="Montserrat"/>
                <a:cs typeface="Montserrat"/>
                <a:sym typeface="Montserrat"/>
              </a:rPr>
              <a:t>ZUMBADOR Y SIRENA</a:t>
            </a:r>
            <a:endParaRPr/>
          </a:p>
        </p:txBody>
      </p:sp>
      <p:pic>
        <p:nvPicPr>
          <p:cNvPr id="159" name="Google Shape;159;p23"/>
          <p:cNvPicPr preferRelativeResize="0"/>
          <p:nvPr/>
        </p:nvPicPr>
        <p:blipFill rotWithShape="1">
          <a:blip r:embed="rId3">
            <a:alphaModFix/>
          </a:blip>
          <a:srcRect b="31617" l="7853" r="6412" t="35693"/>
          <a:stretch/>
        </p:blipFill>
        <p:spPr>
          <a:xfrm>
            <a:off x="716600" y="1085025"/>
            <a:ext cx="2496000" cy="1273200"/>
          </a:xfrm>
          <a:prstGeom prst="flowChartAlternateProcess">
            <a:avLst/>
          </a:prstGeom>
          <a:noFill/>
          <a:ln cap="rnd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0" name="Google Shape;160;p23"/>
          <p:cNvPicPr preferRelativeResize="0"/>
          <p:nvPr/>
        </p:nvPicPr>
        <p:blipFill rotWithShape="1">
          <a:blip r:embed="rId4">
            <a:alphaModFix/>
          </a:blip>
          <a:srcRect b="42745" l="0" r="15095" t="23346"/>
          <a:stretch/>
        </p:blipFill>
        <p:spPr>
          <a:xfrm>
            <a:off x="4732525" y="1488575"/>
            <a:ext cx="2496000" cy="1329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1" name="Google Shape;161;p23"/>
          <p:cNvSpPr txBox="1"/>
          <p:nvPr/>
        </p:nvSpPr>
        <p:spPr>
          <a:xfrm>
            <a:off x="4924825" y="1021725"/>
            <a:ext cx="2111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500">
                <a:latin typeface="Montserrat"/>
                <a:ea typeface="Montserrat"/>
                <a:cs typeface="Montserrat"/>
                <a:sym typeface="Montserrat"/>
              </a:rPr>
              <a:t>ILUMINACIÓN LED</a:t>
            </a:r>
            <a:endParaRPr/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600" y="3015300"/>
            <a:ext cx="1923900" cy="1985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3" name="Google Shape;163;p23"/>
          <p:cNvPicPr preferRelativeResize="0"/>
          <p:nvPr/>
        </p:nvPicPr>
        <p:blipFill rotWithShape="1">
          <a:blip r:embed="rId6">
            <a:alphaModFix/>
          </a:blip>
          <a:srcRect b="19697" l="5580" r="35370" t="30487"/>
          <a:stretch/>
        </p:blipFill>
        <p:spPr>
          <a:xfrm>
            <a:off x="3669563" y="3505750"/>
            <a:ext cx="1689600" cy="1419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23950" y="3505750"/>
            <a:ext cx="1422600" cy="1329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5" name="Google Shape;165;p23"/>
          <p:cNvSpPr txBox="1"/>
          <p:nvPr/>
        </p:nvSpPr>
        <p:spPr>
          <a:xfrm>
            <a:off x="6755800" y="3090250"/>
            <a:ext cx="1158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500">
                <a:latin typeface="Montserrat"/>
                <a:ea typeface="Montserrat"/>
                <a:cs typeface="Montserrat"/>
                <a:sym typeface="Montserrat"/>
              </a:rPr>
              <a:t>TECLADO</a:t>
            </a:r>
            <a:endParaRPr/>
          </a:p>
        </p:txBody>
      </p:sp>
      <p:sp>
        <p:nvSpPr>
          <p:cNvPr id="166" name="Google Shape;166;p23"/>
          <p:cNvSpPr txBox="1"/>
          <p:nvPr/>
        </p:nvSpPr>
        <p:spPr>
          <a:xfrm>
            <a:off x="1331175" y="669525"/>
            <a:ext cx="142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500">
                <a:latin typeface="Montserrat"/>
                <a:ea typeface="Montserrat"/>
                <a:cs typeface="Montserrat"/>
                <a:sym typeface="Montserrat"/>
              </a:rPr>
              <a:t>PANTALLA</a:t>
            </a:r>
            <a:endParaRPr/>
          </a:p>
        </p:txBody>
      </p:sp>
      <p:sp>
        <p:nvSpPr>
          <p:cNvPr id="167" name="Google Shape;167;p23"/>
          <p:cNvSpPr txBox="1"/>
          <p:nvPr/>
        </p:nvSpPr>
        <p:spPr>
          <a:xfrm>
            <a:off x="2571650" y="0"/>
            <a:ext cx="425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4000">
                <a:latin typeface="Montserrat"/>
                <a:ea typeface="Montserrat"/>
                <a:cs typeface="Montserrat"/>
                <a:sym typeface="Montserrat"/>
              </a:rPr>
              <a:t>ACTUADORES</a:t>
            </a:r>
            <a:endParaRPr/>
          </a:p>
        </p:txBody>
      </p:sp>
      <p:sp>
        <p:nvSpPr>
          <p:cNvPr id="168" name="Google Shape;168;p23"/>
          <p:cNvSpPr txBox="1"/>
          <p:nvPr/>
        </p:nvSpPr>
        <p:spPr>
          <a:xfrm>
            <a:off x="3727200" y="3090250"/>
            <a:ext cx="1689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500">
                <a:latin typeface="Montserrat"/>
                <a:ea typeface="Montserrat"/>
                <a:cs typeface="Montserrat"/>
                <a:sym typeface="Montserrat"/>
              </a:rPr>
              <a:t>CALOR Y FRIO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2000">
        <p:push dir="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11</a:t>
            </a:r>
            <a:endParaRPr b="1"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24"/>
          <p:cNvSpPr txBox="1"/>
          <p:nvPr/>
        </p:nvSpPr>
        <p:spPr>
          <a:xfrm>
            <a:off x="1338200" y="366325"/>
            <a:ext cx="43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9600" y="130500"/>
            <a:ext cx="3984725" cy="48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DECDB"/>
            </a:gs>
            <a:gs pos="100000">
              <a:srgbClr val="F0A963"/>
            </a:gs>
          </a:gsLst>
          <a:lin ang="5400012" scaled="0"/>
        </a:gra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12</a:t>
            </a:r>
            <a:endParaRPr b="1"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1" name="Google Shape;181;p25"/>
          <p:cNvPicPr preferRelativeResize="0"/>
          <p:nvPr/>
        </p:nvPicPr>
        <p:blipFill rotWithShape="1">
          <a:blip r:embed="rId3">
            <a:alphaModFix/>
          </a:blip>
          <a:srcRect b="5041" l="3015" r="3918" t="10227"/>
          <a:stretch/>
        </p:blipFill>
        <p:spPr>
          <a:xfrm>
            <a:off x="1667150" y="60600"/>
            <a:ext cx="5958300" cy="50223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2000">
        <p:push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BEBEB"/>
            </a:gs>
            <a:gs pos="100000">
              <a:srgbClr val="AAAAAA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/>
        </p:nvSpPr>
        <p:spPr>
          <a:xfrm>
            <a:off x="75150" y="396225"/>
            <a:ext cx="8993700" cy="4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Gracias por la atención…</a:t>
            </a:r>
            <a:endParaRPr b="1" sz="5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ca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                Trabaja duro,  permanece humilde y sueña en grande……….</a:t>
            </a:r>
            <a:endParaRPr b="1" i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" name="Google Shape;187;p2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8" name="Google Shape;1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125" y="1708900"/>
            <a:ext cx="2302625" cy="3126477"/>
          </a:xfrm>
          <a:prstGeom prst="rect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2000">
        <p:push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21625" y="209100"/>
            <a:ext cx="8396100" cy="43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</a:t>
            </a:r>
            <a:r>
              <a:rPr lang="ca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proyecto tiene como objetivo diseñar un </a:t>
            </a:r>
            <a:r>
              <a:rPr lang="ca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sistema</a:t>
            </a:r>
            <a:r>
              <a:rPr lang="ca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domótico para hacer una casa inteligente.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idea principal del proyecto es que quede en el instituto y poder utilizarse en la docencia.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4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sz="1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a" sz="2200">
                <a:solidFill>
                  <a:srgbClr val="00FFFF"/>
                </a:solidFill>
                <a:latin typeface="Comfortaa"/>
                <a:ea typeface="Comfortaa"/>
                <a:cs typeface="Comfortaa"/>
                <a:sym typeface="Comfortaa"/>
              </a:rPr>
              <a:t>CONTROL PISO DOMÓTICO</a:t>
            </a:r>
            <a:endParaRPr sz="2200">
              <a:solidFill>
                <a:srgbClr val="00FFFF"/>
              </a:solidFill>
            </a:endParaRPr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Este proyecto consiste en la elaboración de un sistema domótico, mediante el uso de un dispositivo Arduino Mega 2560</a:t>
            </a:r>
            <a:endParaRPr sz="2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700"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700" y="2673774"/>
            <a:ext cx="4380026" cy="2147225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8595300" y="47499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2000">
        <p:fade thruBlk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48208"/>
            </a:gs>
            <a:gs pos="100000">
              <a:srgbClr val="703E08"/>
            </a:gs>
          </a:gsLst>
          <a:lin ang="5400012" scaled="0"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/>
        </p:nvSpPr>
        <p:spPr>
          <a:xfrm>
            <a:off x="548525" y="0"/>
            <a:ext cx="7661700" cy="53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Proceso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proyecto consta de :</a:t>
            </a:r>
            <a:endParaRPr b="1"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00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Char char="-"/>
            </a:pPr>
            <a:r>
              <a:rPr lang="ca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Investigación y Estudio.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00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Char char="-"/>
            </a:pPr>
            <a:r>
              <a:rPr lang="ca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Valoración y desarrollo del proyecto.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00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Char char="-"/>
            </a:pPr>
            <a:r>
              <a:rPr lang="ca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Mediciones reales de la vivienda.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00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Char char="-"/>
            </a:pPr>
            <a:r>
              <a:rPr lang="ca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Escalar para exponer en una urna. 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00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Char char="-"/>
            </a:pPr>
            <a:r>
              <a:rPr lang="ca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Hacer los planos, pasar a madera, recortar y encolar. 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00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Char char="-"/>
            </a:pPr>
            <a:r>
              <a:rPr lang="ca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Instalar sensores y cablear.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00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Char char="-"/>
            </a:pPr>
            <a:r>
              <a:rPr lang="ca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Programación.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00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Char char="-"/>
            </a:pPr>
            <a:r>
              <a:rPr lang="ca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Pruebas.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14:prism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lin ang="5400012" scaled="0"/>
        </a:gra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/>
        </p:nvSpPr>
        <p:spPr>
          <a:xfrm>
            <a:off x="-48625" y="216825"/>
            <a:ext cx="9059100" cy="15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26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Para demostrar el funcionamiento del sistema,  se ha realizado una maqueta de mi vivienda, en la cual realizaremos simulaciones de sistemas domóticos. </a:t>
            </a:r>
            <a:endParaRPr sz="1800">
              <a:solidFill>
                <a:srgbClr val="0000FF"/>
              </a:solidFill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 rotWithShape="1">
          <a:blip r:embed="rId3">
            <a:alphaModFix/>
          </a:blip>
          <a:srcRect b="8988" l="2950" r="0" t="22396"/>
          <a:stretch/>
        </p:blipFill>
        <p:spPr>
          <a:xfrm>
            <a:off x="102725" y="1919671"/>
            <a:ext cx="2762500" cy="2604027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1" name="Google Shape;91;p17"/>
          <p:cNvPicPr preferRelativeResize="0"/>
          <p:nvPr/>
        </p:nvPicPr>
        <p:blipFill rotWithShape="1">
          <a:blip r:embed="rId4">
            <a:alphaModFix/>
          </a:blip>
          <a:srcRect b="3371" l="0" r="0" t="19133"/>
          <a:stretch/>
        </p:blipFill>
        <p:spPr>
          <a:xfrm>
            <a:off x="3034062" y="1919675"/>
            <a:ext cx="2538067" cy="2622525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2" name="Google Shape;92;p17"/>
          <p:cNvPicPr preferRelativeResize="0"/>
          <p:nvPr/>
        </p:nvPicPr>
        <p:blipFill rotWithShape="1">
          <a:blip r:embed="rId5">
            <a:alphaModFix/>
          </a:blip>
          <a:srcRect b="9546" l="0" r="9739" t="10434"/>
          <a:stretch/>
        </p:blipFill>
        <p:spPr>
          <a:xfrm>
            <a:off x="5740975" y="1928925"/>
            <a:ext cx="3277865" cy="2604027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3" name="Google Shape;93;p17"/>
          <p:cNvSpPr txBox="1"/>
          <p:nvPr>
            <p:ph idx="12" type="sldNum"/>
          </p:nvPr>
        </p:nvSpPr>
        <p:spPr>
          <a:xfrm>
            <a:off x="8595300" y="47499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400"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1" sz="1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E29AA"/>
            </a:gs>
            <a:gs pos="100000">
              <a:srgbClr val="1E123D"/>
            </a:gs>
          </a:gsLst>
          <a:lin ang="5400012" scaled="0"/>
        </a:gra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/>
        </p:nvSpPr>
        <p:spPr>
          <a:xfrm>
            <a:off x="410000" y="74000"/>
            <a:ext cx="8596800" cy="48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96">
              <a:solidFill>
                <a:srgbClr val="EAD1D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96">
              <a:solidFill>
                <a:srgbClr val="EAD1D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596">
                <a:solidFill>
                  <a:srgbClr val="EAD1DC"/>
                </a:solidFill>
                <a:latin typeface="Montserrat"/>
                <a:ea typeface="Montserrat"/>
                <a:cs typeface="Montserrat"/>
                <a:sym typeface="Montserrat"/>
              </a:rPr>
              <a:t>Instalaremos un sistema de seguridad</a:t>
            </a:r>
            <a:r>
              <a:rPr lang="ca" sz="2596">
                <a:solidFill>
                  <a:srgbClr val="EAD1DC"/>
                </a:solidFill>
                <a:latin typeface="Montserrat"/>
                <a:ea typeface="Montserrat"/>
                <a:cs typeface="Montserrat"/>
                <a:sym typeface="Montserrat"/>
              </a:rPr>
              <a:t>, y</a:t>
            </a:r>
            <a:endParaRPr sz="2596">
              <a:solidFill>
                <a:srgbClr val="EAD1D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596">
                <a:solidFill>
                  <a:srgbClr val="EAD1DC"/>
                </a:solidFill>
                <a:latin typeface="Montserrat"/>
                <a:ea typeface="Montserrat"/>
                <a:cs typeface="Montserrat"/>
                <a:sym typeface="Montserrat"/>
              </a:rPr>
              <a:t>un sistema de </a:t>
            </a:r>
            <a:r>
              <a:rPr lang="ca" sz="2596">
                <a:solidFill>
                  <a:srgbClr val="EAD1DC"/>
                </a:solidFill>
                <a:latin typeface="Montserrat"/>
                <a:ea typeface="Montserrat"/>
                <a:cs typeface="Montserrat"/>
                <a:sym typeface="Montserrat"/>
              </a:rPr>
              <a:t>iluminación led que funciona a través de un teclado.</a:t>
            </a:r>
            <a:endParaRPr sz="2596">
              <a:solidFill>
                <a:srgbClr val="EAD1D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96">
              <a:solidFill>
                <a:srgbClr val="EAD1D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596">
                <a:solidFill>
                  <a:srgbClr val="EAD1DC"/>
                </a:solidFill>
                <a:latin typeface="Montserrat"/>
                <a:ea typeface="Montserrat"/>
                <a:cs typeface="Montserrat"/>
                <a:sym typeface="Montserrat"/>
              </a:rPr>
              <a:t>Con el teclado y la pantalla podemos introducir datos e ir viendo el estado del piso en cada momento.</a:t>
            </a:r>
            <a:endParaRPr sz="2596">
              <a:solidFill>
                <a:srgbClr val="EAD1D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EAD1D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8595300" y="47499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ca" sz="14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14:prism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0000"/>
            </a:gs>
            <a:gs pos="100000">
              <a:srgbClr val="54030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/>
        </p:nvSpPr>
        <p:spPr>
          <a:xfrm>
            <a:off x="534225" y="521800"/>
            <a:ext cx="82494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Cualquier intrusión en la vivienda o cualquier detección, hará sonar una alarma acústica y un led a modo de simulación de sirena.</a:t>
            </a:r>
            <a:endParaRPr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375" y="2234575"/>
            <a:ext cx="2130300" cy="21303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1975" y="2205677"/>
            <a:ext cx="2130300" cy="2130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7" name="Google Shape;107;p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b="1"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28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idx="4294967295" type="body"/>
          </p:nvPr>
        </p:nvSpPr>
        <p:spPr>
          <a:xfrm>
            <a:off x="86975" y="111825"/>
            <a:ext cx="8982600" cy="49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                                                                          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 rotWithShape="1">
          <a:blip r:embed="rId3">
            <a:alphaModFix/>
          </a:blip>
          <a:srcRect b="10008" l="0" r="0" t="16881"/>
          <a:stretch/>
        </p:blipFill>
        <p:spPr>
          <a:xfrm>
            <a:off x="6013175" y="351050"/>
            <a:ext cx="2273198" cy="1969524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4" name="Google Shape;114;p20"/>
          <p:cNvPicPr preferRelativeResize="0"/>
          <p:nvPr/>
        </p:nvPicPr>
        <p:blipFill rotWithShape="1">
          <a:blip r:embed="rId4">
            <a:alphaModFix/>
          </a:blip>
          <a:srcRect b="9714" l="6977" r="4807" t="22867"/>
          <a:stretch/>
        </p:blipFill>
        <p:spPr>
          <a:xfrm>
            <a:off x="2932967" y="3324675"/>
            <a:ext cx="1907785" cy="1497349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5" name="Google Shape;115;p20"/>
          <p:cNvPicPr preferRelativeResize="0"/>
          <p:nvPr/>
        </p:nvPicPr>
        <p:blipFill rotWithShape="1">
          <a:blip r:embed="rId5">
            <a:alphaModFix/>
          </a:blip>
          <a:srcRect b="3221" l="0" r="0" t="15438"/>
          <a:stretch/>
        </p:blipFill>
        <p:spPr>
          <a:xfrm>
            <a:off x="295150" y="3324675"/>
            <a:ext cx="1792424" cy="1497349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6" name="Google Shape;116;p20"/>
          <p:cNvPicPr preferRelativeResize="0"/>
          <p:nvPr/>
        </p:nvPicPr>
        <p:blipFill rotWithShape="1">
          <a:blip r:embed="rId6">
            <a:alphaModFix/>
          </a:blip>
          <a:srcRect b="6027" l="0" r="0" t="24125"/>
          <a:stretch/>
        </p:blipFill>
        <p:spPr>
          <a:xfrm>
            <a:off x="3078250" y="1130312"/>
            <a:ext cx="1792424" cy="1556588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7" name="Google Shape;117;p20"/>
          <p:cNvPicPr preferRelativeResize="0"/>
          <p:nvPr/>
        </p:nvPicPr>
        <p:blipFill rotWithShape="1">
          <a:blip r:embed="rId7">
            <a:alphaModFix/>
          </a:blip>
          <a:srcRect b="3261" l="0" r="0" t="3271"/>
          <a:stretch/>
        </p:blipFill>
        <p:spPr>
          <a:xfrm>
            <a:off x="295150" y="900524"/>
            <a:ext cx="1950551" cy="1840901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8" name="Google Shape;118;p20"/>
          <p:cNvSpPr txBox="1"/>
          <p:nvPr/>
        </p:nvSpPr>
        <p:spPr>
          <a:xfrm>
            <a:off x="128550" y="111825"/>
            <a:ext cx="649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3200">
                <a:latin typeface="Montserrat"/>
                <a:ea typeface="Montserrat"/>
                <a:cs typeface="Montserrat"/>
                <a:sym typeface="Montserrat"/>
              </a:rPr>
              <a:t>Proceso de </a:t>
            </a:r>
            <a:r>
              <a:rPr b="1" lang="ca" sz="3200">
                <a:latin typeface="Montserrat"/>
                <a:ea typeface="Montserrat"/>
                <a:cs typeface="Montserrat"/>
                <a:sym typeface="Montserrat"/>
              </a:rPr>
              <a:t>Maquetación</a:t>
            </a:r>
            <a:endParaRPr b="1"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 rotWithShape="1">
          <a:blip r:embed="rId8">
            <a:alphaModFix/>
          </a:blip>
          <a:srcRect b="6250" l="0" r="0" t="20638"/>
          <a:stretch/>
        </p:blipFill>
        <p:spPr>
          <a:xfrm>
            <a:off x="5771475" y="2477675"/>
            <a:ext cx="2884649" cy="255855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0" name="Google Shape;120;p20"/>
          <p:cNvSpPr txBox="1"/>
          <p:nvPr>
            <p:ph idx="12" type="sldNum"/>
          </p:nvPr>
        </p:nvSpPr>
        <p:spPr>
          <a:xfrm>
            <a:off x="8595300" y="47499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b="1"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14:gallery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1"/>
          <p:cNvPicPr preferRelativeResize="0"/>
          <p:nvPr/>
        </p:nvPicPr>
        <p:blipFill rotWithShape="1">
          <a:blip r:embed="rId3">
            <a:alphaModFix/>
          </a:blip>
          <a:srcRect b="17160" l="10386" r="0" t="6398"/>
          <a:stretch/>
        </p:blipFill>
        <p:spPr>
          <a:xfrm>
            <a:off x="142050" y="1721375"/>
            <a:ext cx="2710026" cy="2756751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6" name="Google Shape;126;p21"/>
          <p:cNvPicPr preferRelativeResize="0"/>
          <p:nvPr/>
        </p:nvPicPr>
        <p:blipFill rotWithShape="1">
          <a:blip r:embed="rId4">
            <a:alphaModFix/>
          </a:blip>
          <a:srcRect b="0" l="9492" r="33394" t="0"/>
          <a:stretch/>
        </p:blipFill>
        <p:spPr>
          <a:xfrm>
            <a:off x="2960725" y="1721375"/>
            <a:ext cx="1911337" cy="2756751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1312" y="2407861"/>
            <a:ext cx="1560438" cy="2054488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8" name="Google Shape;128;p21"/>
          <p:cNvSpPr txBox="1"/>
          <p:nvPr/>
        </p:nvSpPr>
        <p:spPr>
          <a:xfrm>
            <a:off x="608550" y="478475"/>
            <a:ext cx="3744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4500">
                <a:latin typeface="Montserrat"/>
                <a:ea typeface="Montserrat"/>
                <a:cs typeface="Montserrat"/>
                <a:sym typeface="Montserrat"/>
              </a:rPr>
              <a:t>CABLEADO</a:t>
            </a:r>
            <a:endParaRPr b="1" sz="4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8</a:t>
            </a:r>
            <a:endParaRPr b="1"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0" name="Google Shape;130;p21"/>
          <p:cNvPicPr preferRelativeResize="0"/>
          <p:nvPr/>
        </p:nvPicPr>
        <p:blipFill rotWithShape="1">
          <a:blip r:embed="rId6">
            <a:alphaModFix/>
          </a:blip>
          <a:srcRect b="23313" l="0" r="4725" t="31782"/>
          <a:stretch/>
        </p:blipFill>
        <p:spPr>
          <a:xfrm>
            <a:off x="5016550" y="239225"/>
            <a:ext cx="3975199" cy="1898899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1" name="Google Shape;131;p21"/>
          <p:cNvPicPr preferRelativeResize="0"/>
          <p:nvPr/>
        </p:nvPicPr>
        <p:blipFill rotWithShape="1">
          <a:blip r:embed="rId7">
            <a:alphaModFix/>
          </a:blip>
          <a:srcRect b="19911" l="20044" r="0" t="23984"/>
          <a:stretch/>
        </p:blipFill>
        <p:spPr>
          <a:xfrm>
            <a:off x="5053738" y="2460175"/>
            <a:ext cx="2195866" cy="2054502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